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9"/>
  </p:handoutMasterIdLst>
  <p:sldIdLst>
    <p:sldId id="256" r:id="rId2"/>
    <p:sldId id="274" r:id="rId3"/>
    <p:sldId id="299" r:id="rId4"/>
    <p:sldId id="267" r:id="rId5"/>
    <p:sldId id="282" r:id="rId6"/>
    <p:sldId id="300" r:id="rId7"/>
    <p:sldId id="27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B9BD5"/>
    <a:srgbClr val="FF0000"/>
    <a:srgbClr val="27F940"/>
    <a:srgbClr val="FF6600"/>
    <a:srgbClr val="E689FF"/>
    <a:srgbClr val="DB57FF"/>
    <a:srgbClr val="D331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2" autoAdjust="0"/>
    <p:restoredTop sz="94660"/>
  </p:normalViewPr>
  <p:slideViewPr>
    <p:cSldViewPr snapToGrid="0">
      <p:cViewPr varScale="1">
        <p:scale>
          <a:sx n="89" d="100"/>
          <a:sy n="89" d="100"/>
        </p:scale>
        <p:origin x="235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1" d="100"/>
          <a:sy n="101" d="100"/>
        </p:scale>
        <p:origin x="3552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36B53D-F0E6-47E9-84DA-69D21038A545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8E789A-5E8D-4078-A139-0FF133838F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6145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46D70-8793-4F1D-B147-65AD854D50D4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EB182-FB12-45C0-98B5-4BA0059977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8525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46D70-8793-4F1D-B147-65AD854D50D4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EB182-FB12-45C0-98B5-4BA0059977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941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46D70-8793-4F1D-B147-65AD854D50D4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EB182-FB12-45C0-98B5-4BA0059977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364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9144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46D70-8793-4F1D-B147-65AD854D50D4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EB182-FB12-45C0-98B5-4BA0059977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4192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46D70-8793-4F1D-B147-65AD854D50D4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EB182-FB12-45C0-98B5-4BA0059977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4399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46D70-8793-4F1D-B147-65AD854D50D4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EB182-FB12-45C0-98B5-4BA0059977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859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46D70-8793-4F1D-B147-65AD854D50D4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EB182-FB12-45C0-98B5-4BA0059977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865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46D70-8793-4F1D-B147-65AD854D50D4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EB182-FB12-45C0-98B5-4BA0059977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618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46D70-8793-4F1D-B147-65AD854D50D4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EB182-FB12-45C0-98B5-4BA0059977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044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46D70-8793-4F1D-B147-65AD854D50D4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EB182-FB12-45C0-98B5-4BA0059977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308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46D70-8793-4F1D-B147-65AD854D50D4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EB182-FB12-45C0-98B5-4BA0059977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226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E46D70-8793-4F1D-B147-65AD854D50D4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AEB182-FB12-45C0-98B5-4BA0059977E2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18"/>
          <p:cNvPicPr>
            <a:picLocks noChangeAspect="1"/>
          </p:cNvPicPr>
          <p:nvPr userDrawn="1"/>
        </p:nvPicPr>
        <p:blipFill rotWithShape="1">
          <a:blip r:embed="rId13"/>
          <a:srcRect l="3193" r="3193"/>
          <a:stretch/>
        </p:blipFill>
        <p:spPr bwMode="auto">
          <a:xfrm>
            <a:off x="10290412" y="5375275"/>
            <a:ext cx="1595437" cy="148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0911" y="5661025"/>
            <a:ext cx="1197513" cy="907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1539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effectLst>
            <a:glow rad="228600">
              <a:schemeClr val="bg1">
                <a:alpha val="40000"/>
              </a:schemeClr>
            </a:glow>
          </a:effectLst>
        </p:spPr>
        <p:txBody>
          <a:bodyPr/>
          <a:lstStyle/>
          <a:p>
            <a:r>
              <a:rPr lang="en-US" b="1" dirty="0" smtClean="0">
                <a:effectLst>
                  <a:glow rad="304800">
                    <a:schemeClr val="bg1">
                      <a:alpha val="49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Waterway Analysis Model </a:t>
            </a:r>
            <a:r>
              <a:rPr lang="en-US" b="1" dirty="0" smtClean="0">
                <a:effectLst>
                  <a:glow rad="304800">
                    <a:schemeClr val="bg1">
                      <a:alpha val="49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v2</a:t>
            </a:r>
            <a:endParaRPr lang="en-US" b="1" dirty="0">
              <a:effectLst>
                <a:glow rad="304800">
                  <a:schemeClr val="bg1">
                    <a:alpha val="49000"/>
                  </a:schemeClr>
                </a:glo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3609975" y="3509963"/>
            <a:ext cx="493395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2935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WAM Model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19175"/>
            <a:ext cx="10515600" cy="5157788"/>
          </a:xfrm>
        </p:spPr>
        <p:txBody>
          <a:bodyPr/>
          <a:lstStyle/>
          <a:p>
            <a:r>
              <a:rPr lang="en-US" dirty="0" smtClean="0"/>
              <a:t>Discrete event simulation model</a:t>
            </a:r>
          </a:p>
          <a:p>
            <a:r>
              <a:rPr lang="en-US" dirty="0" smtClean="0"/>
              <a:t>Simulates operation of locks under different scenarios/traffic levels</a:t>
            </a:r>
          </a:p>
          <a:p>
            <a:r>
              <a:rPr lang="en-US" dirty="0" smtClean="0"/>
              <a:t>Estimates lock capacity, represented as ‘family’ of tonnage-transit curves</a:t>
            </a:r>
          </a:p>
          <a:p>
            <a:pPr lvl="1"/>
            <a:r>
              <a:rPr lang="en-US" dirty="0" smtClean="0"/>
              <a:t>(Average </a:t>
            </a:r>
            <a:r>
              <a:rPr lang="en-US" dirty="0"/>
              <a:t>tow transit times to annual traffic </a:t>
            </a:r>
            <a:r>
              <a:rPr lang="en-US" dirty="0" smtClean="0"/>
              <a:t>level)</a:t>
            </a:r>
          </a:p>
          <a:p>
            <a:pPr lvl="1"/>
            <a:r>
              <a:rPr lang="en-US" dirty="0"/>
              <a:t>This relationship is a function of the lock’s design, the condition/performance of the lock’s primary components, the fleet utilizing the lock, and the distribution of arrivals of that fleet.</a:t>
            </a:r>
          </a:p>
          <a:p>
            <a:r>
              <a:rPr lang="en-US" dirty="0" smtClean="0"/>
              <a:t>Used in concert with the Navigation Investment Model (NIM) for navigation feasibility, major rehab, and other studies</a:t>
            </a:r>
          </a:p>
          <a:p>
            <a:pPr lvl="1"/>
            <a:r>
              <a:rPr lang="en-US" dirty="0" smtClean="0"/>
              <a:t>NIM is the system equilibrium model</a:t>
            </a:r>
          </a:p>
        </p:txBody>
      </p:sp>
    </p:spTree>
    <p:extLst>
      <p:ext uri="{BB962C8B-B14F-4D97-AF65-F5344CB8AC3E}">
        <p14:creationId xmlns:p14="http://schemas.microsoft.com/office/powerpoint/2010/main" val="3305984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WAM Model Overview</a:t>
            </a:r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603" y="914401"/>
            <a:ext cx="7253377" cy="250165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Picture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0810" y="914401"/>
            <a:ext cx="3907598" cy="38387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7" name="Picture 6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6991" y="3480980"/>
            <a:ext cx="6028427" cy="3377020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</p:pic>
    </p:spTree>
    <p:extLst>
      <p:ext uri="{BB962C8B-B14F-4D97-AF65-F5344CB8AC3E}">
        <p14:creationId xmlns:p14="http://schemas.microsoft.com/office/powerpoint/2010/main" val="1584673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Need for New Version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14402"/>
            <a:ext cx="10515600" cy="5262562"/>
          </a:xfrm>
        </p:spPr>
        <p:txBody>
          <a:bodyPr/>
          <a:lstStyle/>
          <a:p>
            <a:r>
              <a:rPr lang="en-US" dirty="0" smtClean="0"/>
              <a:t>Model is very old</a:t>
            </a:r>
          </a:p>
          <a:p>
            <a:pPr lvl="1"/>
            <a:r>
              <a:rPr lang="en-US" dirty="0" smtClean="0"/>
              <a:t>Core simulation logic written in SIMSCRIPT (proprietary simulation language from the early 70’s used for war-game simulations)</a:t>
            </a:r>
          </a:p>
          <a:p>
            <a:pPr lvl="1"/>
            <a:r>
              <a:rPr lang="en-US" dirty="0" smtClean="0"/>
              <a:t>Input files are text files that simulate punch cards</a:t>
            </a:r>
          </a:p>
          <a:p>
            <a:r>
              <a:rPr lang="en-US" dirty="0" smtClean="0"/>
              <a:t>As such, model set up and calibration can take months</a:t>
            </a:r>
          </a:p>
          <a:p>
            <a:pPr lvl="1"/>
            <a:r>
              <a:rPr lang="en-US" dirty="0" smtClean="0"/>
              <a:t>One extra whitespace character in one of multitudinous input files can break simulation</a:t>
            </a:r>
          </a:p>
          <a:p>
            <a:r>
              <a:rPr lang="en-US" dirty="0" smtClean="0"/>
              <a:t>Model support, upgrades difficult</a:t>
            </a:r>
          </a:p>
          <a:p>
            <a:pPr lvl="1"/>
            <a:r>
              <a:rPr lang="en-US" dirty="0" smtClean="0"/>
              <a:t>Typically done under contract by Oak Ridge National Laboratory </a:t>
            </a:r>
          </a:p>
          <a:p>
            <a:r>
              <a:rPr lang="en-US" dirty="0" smtClean="0"/>
              <a:t>Model is difficult to run, difficult to teach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0866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WAM2 Original Scope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0392" y="914402"/>
            <a:ext cx="11175234" cy="4502550"/>
          </a:xfrm>
        </p:spPr>
        <p:txBody>
          <a:bodyPr>
            <a:normAutofit/>
          </a:bodyPr>
          <a:lstStyle/>
          <a:p>
            <a:r>
              <a:rPr lang="en-US" dirty="0" smtClean="0"/>
              <a:t>Dynamically access pertinent input files from SQL databases, and automatically assemble input files</a:t>
            </a:r>
          </a:p>
          <a:p>
            <a:pPr lvl="1"/>
            <a:r>
              <a:rPr lang="en-US" dirty="0" smtClean="0"/>
              <a:t>Minimal user manual input (or at least a lot less)</a:t>
            </a:r>
          </a:p>
          <a:p>
            <a:pPr marL="914400" lvl="2" indent="0">
              <a:buNone/>
            </a:pPr>
            <a:endParaRPr lang="en-US" dirty="0"/>
          </a:p>
        </p:txBody>
      </p:sp>
      <p:pic>
        <p:nvPicPr>
          <p:cNvPr id="6" name="Picture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187" y="2237910"/>
            <a:ext cx="7325294" cy="44644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sp>
        <p:nvSpPr>
          <p:cNvPr id="7" name="Rectangle 6"/>
          <p:cNvSpPr/>
          <p:nvPr/>
        </p:nvSpPr>
        <p:spPr>
          <a:xfrm>
            <a:off x="3321904" y="4717362"/>
            <a:ext cx="1272735" cy="639102"/>
          </a:xfrm>
          <a:prstGeom prst="rect">
            <a:avLst/>
          </a:prstGeom>
          <a:solidFill>
            <a:srgbClr val="FF0000">
              <a:alpha val="43137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03915" y="2247636"/>
            <a:ext cx="7293400" cy="1639239"/>
          </a:xfrm>
          <a:prstGeom prst="rect">
            <a:avLst/>
          </a:prstGeom>
          <a:solidFill>
            <a:srgbClr val="5B9BD5">
              <a:alpha val="41961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7711322" y="2334638"/>
            <a:ext cx="4378311" cy="3725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Foundation for future upgrades</a:t>
            </a:r>
          </a:p>
          <a:p>
            <a:pPr lvl="1"/>
            <a:r>
              <a:rPr lang="en-US" dirty="0" smtClean="0"/>
              <a:t>Development into system simulation model, potentially equilibrium</a:t>
            </a:r>
          </a:p>
          <a:p>
            <a:r>
              <a:rPr lang="en-US" dirty="0" smtClean="0"/>
              <a:t>Re-certification</a:t>
            </a:r>
          </a:p>
          <a:p>
            <a:pPr marL="914400" lvl="2" indent="0">
              <a:buFont typeface="Arial" panose="020B0604020202020204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5836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06180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7063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Development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Process / Challenges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19175"/>
            <a:ext cx="10515600" cy="5157788"/>
          </a:xfrm>
        </p:spPr>
        <p:txBody>
          <a:bodyPr/>
          <a:lstStyle/>
          <a:p>
            <a:r>
              <a:rPr lang="en-US" dirty="0"/>
              <a:t>Figuring out what you want to do without first knowing what’s possible</a:t>
            </a:r>
          </a:p>
          <a:p>
            <a:r>
              <a:rPr lang="en-US" dirty="0" smtClean="0"/>
              <a:t>‘Chimp </a:t>
            </a:r>
            <a:r>
              <a:rPr lang="en-US" dirty="0"/>
              <a:t>with a </a:t>
            </a:r>
            <a:r>
              <a:rPr lang="en-US" dirty="0" smtClean="0"/>
              <a:t>tool’ </a:t>
            </a:r>
            <a:r>
              <a:rPr lang="en-US" dirty="0"/>
              <a:t>approach </a:t>
            </a:r>
            <a:r>
              <a:rPr lang="en-US" dirty="0" smtClean="0"/>
              <a:t>– have an incrementally expanding toolset of ‘things that work’ but insufficient understanding of first-principles to know why</a:t>
            </a:r>
          </a:p>
          <a:p>
            <a:r>
              <a:rPr lang="en-US" dirty="0"/>
              <a:t>First large project, learned the hard way the importance of best practices I normally ignore (and still did to an extent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Like commenting code </a:t>
            </a:r>
            <a:r>
              <a:rPr lang="en-US" dirty="0" smtClean="0">
                <a:sym typeface="Wingdings" panose="05000000000000000000" pitchFamily="2" charset="2"/>
              </a:rPr>
              <a:t>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5571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8615</TotalTime>
  <Words>300</Words>
  <Application>Microsoft Office PowerPoint</Application>
  <PresentationFormat>Widescreen</PresentationFormat>
  <Paragraphs>30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Office Theme</vt:lpstr>
      <vt:lpstr>Waterway Analysis Model v2</vt:lpstr>
      <vt:lpstr>WAM Model Overview</vt:lpstr>
      <vt:lpstr>WAM Model Overview</vt:lpstr>
      <vt:lpstr>Need for New Version</vt:lpstr>
      <vt:lpstr>WAM2 Original Scope</vt:lpstr>
      <vt:lpstr>PowerPoint Presentation</vt:lpstr>
      <vt:lpstr>Development Process / Challenges</vt:lpstr>
    </vt:vector>
  </TitlesOfParts>
  <Company>United States Army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Ryan, Michael A CIV USARMY CELRL (US)</dc:creator>
  <cp:lastModifiedBy>Ryan, Michael A CIV USARMY CELRL (USA)</cp:lastModifiedBy>
  <cp:revision>102</cp:revision>
  <dcterms:created xsi:type="dcterms:W3CDTF">2019-01-08T19:04:16Z</dcterms:created>
  <dcterms:modified xsi:type="dcterms:W3CDTF">2020-05-13T20:38:04Z</dcterms:modified>
</cp:coreProperties>
</file>